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6" r:id="rId17"/>
    <p:sldId id="287" r:id="rId18"/>
    <p:sldId id="280" r:id="rId19"/>
    <p:sldId id="281" r:id="rId20"/>
    <p:sldId id="282" r:id="rId21"/>
    <p:sldId id="283" r:id="rId22"/>
    <p:sldId id="288" r:id="rId23"/>
    <p:sldId id="284" r:id="rId24"/>
    <p:sldId id="265" r:id="rId25"/>
    <p:sldId id="285" r:id="rId2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688" autoAdjust="0"/>
  </p:normalViewPr>
  <p:slideViewPr>
    <p:cSldViewPr>
      <p:cViewPr varScale="1">
        <p:scale>
          <a:sx n="86" d="100"/>
          <a:sy n="86" d="100"/>
        </p:scale>
        <p:origin x="738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Pro: lockstep release; Con: </a:t>
            </a:r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change</a:t>
            </a:r>
            <a:r>
              <a:rPr lang="da-DK" dirty="0"/>
              <a:t> in </a:t>
            </a:r>
            <a:r>
              <a:rPr lang="da-DK" dirty="0" err="1"/>
              <a:t>one</a:t>
            </a:r>
            <a:r>
              <a:rPr lang="da-DK" dirty="0"/>
              <a:t> service triggers a </a:t>
            </a:r>
            <a:r>
              <a:rPr lang="da-DK" dirty="0" err="1"/>
              <a:t>slow</a:t>
            </a:r>
            <a:r>
              <a:rPr lang="da-DK" dirty="0"/>
              <a:t> and big </a:t>
            </a:r>
            <a:r>
              <a:rPr lang="da-DK" dirty="0" err="1"/>
              <a:t>process</a:t>
            </a:r>
            <a:r>
              <a:rPr lang="da-DK" dirty="0"/>
              <a:t>; and do all new services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deployed</a:t>
            </a:r>
            <a:r>
              <a:rPr lang="da-DK" dirty="0"/>
              <a:t> – </a:t>
            </a:r>
            <a:r>
              <a:rPr lang="da-DK" dirty="0" err="1"/>
              <a:t>hard</a:t>
            </a:r>
            <a:r>
              <a:rPr lang="da-DK" dirty="0"/>
              <a:t> to </a:t>
            </a:r>
            <a:r>
              <a:rPr lang="da-DK" dirty="0" err="1"/>
              <a:t>tell</a:t>
            </a:r>
            <a:r>
              <a:rPr lang="da-DK" dirty="0"/>
              <a:t>.</a:t>
            </a:r>
          </a:p>
          <a:p>
            <a:r>
              <a:rPr lang="da-DK" dirty="0"/>
              <a:t>Any </a:t>
            </a:r>
            <a:r>
              <a:rPr lang="da-DK" dirty="0" err="1"/>
              <a:t>broken</a:t>
            </a:r>
            <a:r>
              <a:rPr lang="da-DK" dirty="0"/>
              <a:t> </a:t>
            </a:r>
            <a:r>
              <a:rPr lang="da-DK" dirty="0" err="1"/>
              <a:t>build</a:t>
            </a:r>
            <a:r>
              <a:rPr lang="da-DK" dirty="0"/>
              <a:t> stops </a:t>
            </a:r>
            <a:r>
              <a:rPr lang="da-DK" dirty="0" err="1"/>
              <a:t>everything</a:t>
            </a:r>
            <a:r>
              <a:rPr lang="da-DK" dirty="0"/>
              <a:t>. And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owns</a:t>
            </a:r>
            <a:r>
              <a:rPr lang="da-DK" dirty="0"/>
              <a:t> the </a:t>
            </a:r>
            <a:r>
              <a:rPr lang="da-DK" dirty="0" err="1"/>
              <a:t>build</a:t>
            </a:r>
            <a:r>
              <a:rPr lang="da-DK" dirty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Shares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of the same </a:t>
            </a:r>
            <a:r>
              <a:rPr lang="da-DK" dirty="0" err="1"/>
              <a:t>liabilities</a:t>
            </a:r>
            <a:r>
              <a:rPr lang="da-DK" dirty="0"/>
              <a:t> as </a:t>
            </a:r>
            <a:r>
              <a:rPr lang="da-DK" dirty="0" err="1"/>
              <a:t>previous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Newmans </a:t>
            </a:r>
            <a:r>
              <a:rPr lang="da-DK" dirty="0" err="1"/>
              <a:t>favorite</a:t>
            </a:r>
            <a:r>
              <a:rPr lang="da-DK" dirty="0"/>
              <a:t>. </a:t>
            </a:r>
            <a:r>
              <a:rPr lang="da-DK" dirty="0" err="1"/>
              <a:t>Ownership</a:t>
            </a:r>
            <a:r>
              <a:rPr lang="da-DK" dirty="0"/>
              <a:t> is clear – source, pipeline, </a:t>
            </a:r>
            <a:r>
              <a:rPr lang="da-DK" dirty="0" err="1"/>
              <a:t>deployment</a:t>
            </a:r>
            <a:r>
              <a:rPr lang="da-DK" dirty="0"/>
              <a:t> rests in the team with no ‘</a:t>
            </a:r>
            <a:r>
              <a:rPr lang="da-DK" dirty="0" err="1"/>
              <a:t>crosstalking</a:t>
            </a:r>
            <a:r>
              <a:rPr lang="da-DK" dirty="0"/>
              <a:t>’. Con: </a:t>
            </a:r>
            <a:r>
              <a:rPr lang="da-DK" dirty="0" err="1"/>
              <a:t>if</a:t>
            </a:r>
            <a:r>
              <a:rPr lang="da-DK" dirty="0"/>
              <a:t> cross service </a:t>
            </a:r>
            <a:r>
              <a:rPr lang="da-DK" dirty="0" err="1"/>
              <a:t>changes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made, </a:t>
            </a:r>
            <a:r>
              <a:rPr lang="da-DK" dirty="0" err="1"/>
              <a:t>creates</a:t>
            </a:r>
            <a:r>
              <a:rPr lang="da-DK" dirty="0"/>
              <a:t> more </a:t>
            </a:r>
            <a:r>
              <a:rPr lang="da-DK" dirty="0" err="1"/>
              <a:t>coordination</a:t>
            </a:r>
            <a:r>
              <a:rPr lang="da-DK" dirty="0"/>
              <a:t>. </a:t>
            </a:r>
            <a:r>
              <a:rPr lang="da-DK" b="1" dirty="0"/>
              <a:t>And </a:t>
            </a:r>
            <a:r>
              <a:rPr lang="da-DK" b="1" dirty="0" err="1"/>
              <a:t>what</a:t>
            </a:r>
            <a:r>
              <a:rPr lang="da-DK" b="1" dirty="0"/>
              <a:t> triggers the test </a:t>
            </a:r>
            <a:r>
              <a:rPr lang="da-DK" b="1" dirty="0" err="1"/>
              <a:t>journeys</a:t>
            </a:r>
            <a:r>
              <a:rPr lang="da-DK" b="1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services – single build. May actually detect integration defects. A depends on B, and B updates, A needs to rerun contract tests on B. </a:t>
            </a:r>
            <a:r>
              <a:rPr lang="en-US" dirty="0" err="1"/>
              <a:t>SkyCave</a:t>
            </a:r>
            <a:r>
              <a:rPr lang="en-US" dirty="0"/>
              <a:t> is near single source – single 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github.com/introduction/flow/" TargetMode="External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DevOps and Container Technology</a:t>
            </a:r>
          </a:p>
          <a:p>
            <a:pPr>
              <a:defRPr/>
            </a:pPr>
            <a:r>
              <a:rPr lang="en-US" sz="2000" noProof="0" dirty="0"/>
              <a:t>Continuous Integration</a:t>
            </a: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 in Clone of Production Env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Make</a:t>
            </a:r>
            <a:r>
              <a:rPr lang="en-US" noProof="0" dirty="0"/>
              <a:t> the test environment look like the production environment as much as possible</a:t>
            </a:r>
          </a:p>
          <a:p>
            <a:pPr lvl="1"/>
            <a:r>
              <a:rPr lang="en-US" noProof="0" dirty="0"/>
              <a:t>Same DBs, same version, same configuration, etc.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Not always possible</a:t>
            </a:r>
          </a:p>
          <a:p>
            <a:pPr lvl="1"/>
            <a:r>
              <a:rPr lang="en-US" noProof="0" dirty="0"/>
              <a:t>Consider </a:t>
            </a:r>
            <a:r>
              <a:rPr lang="en-US" noProof="0" dirty="0" err="1"/>
              <a:t>NetFlix</a:t>
            </a:r>
            <a:r>
              <a:rPr lang="en-US" noProof="0" dirty="0"/>
              <a:t> or Twitter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Easy to Get Latest Executable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Every stakeholder </a:t>
            </a:r>
            <a:r>
              <a:rPr lang="en-US" b="1" noProof="0" dirty="0"/>
              <a:t>must</a:t>
            </a:r>
            <a:r>
              <a:rPr lang="en-US" noProof="0" dirty="0"/>
              <a:t> have access to latest product</a:t>
            </a:r>
          </a:p>
          <a:p>
            <a:pPr lvl="1"/>
            <a:r>
              <a:rPr lang="en-US" noProof="0" dirty="0"/>
              <a:t>Users, sales, developers, managers, …</a:t>
            </a:r>
          </a:p>
          <a:p>
            <a:pPr lvl="1"/>
            <a:endParaRPr lang="en-US" noProof="0" dirty="0"/>
          </a:p>
          <a:p>
            <a:r>
              <a:rPr lang="en-US" noProof="0" dirty="0"/>
              <a:t>Get feedback from the ones </a:t>
            </a:r>
            <a:r>
              <a:rPr lang="en-US" dirty="0"/>
              <a:t>that</a:t>
            </a:r>
            <a:r>
              <a:rPr lang="en-US" noProof="0" dirty="0"/>
              <a:t> will use it!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Everyone Can See What’s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Make</a:t>
            </a:r>
            <a:r>
              <a:rPr lang="en-US" noProof="0" dirty="0"/>
              <a:t> every change visible; everybody can see the current state</a:t>
            </a:r>
          </a:p>
          <a:p>
            <a:pPr lvl="1"/>
            <a:r>
              <a:rPr lang="en-US" noProof="0" dirty="0"/>
              <a:t>Alas: communication between stakeholders!</a:t>
            </a:r>
          </a:p>
          <a:p>
            <a:r>
              <a:rPr lang="en-US" noProof="0" dirty="0" err="1"/>
              <a:t>DashBoards</a:t>
            </a:r>
            <a:r>
              <a:rPr lang="en-US" noProof="0" dirty="0"/>
              <a:t> on the integration server shows ‘what is happening’</a:t>
            </a:r>
          </a:p>
          <a:p>
            <a:endParaRPr lang="en-US" noProof="0" dirty="0"/>
          </a:p>
          <a:p>
            <a:r>
              <a:rPr lang="en-US" noProof="0" dirty="0"/>
              <a:t>Fowler </a:t>
            </a:r>
            <a:r>
              <a:rPr lang="en-US" noProof="0" dirty="0" err="1"/>
              <a:t>warstory</a:t>
            </a:r>
            <a:endParaRPr lang="en-US" noProof="0" dirty="0"/>
          </a:p>
          <a:p>
            <a:pPr lvl="1"/>
            <a:r>
              <a:rPr lang="en-US" noProof="0" dirty="0"/>
              <a:t>Calendar with green/red square for ok/broken builds per day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Induce a common goal of ‘getting all the days green’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Automate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Make</a:t>
            </a:r>
            <a:r>
              <a:rPr lang="en-US" noProof="0" dirty="0"/>
              <a:t> the deployment automatic so you can easily and quickly move executables between environments</a:t>
            </a:r>
          </a:p>
          <a:p>
            <a:pPr lvl="1"/>
            <a:r>
              <a:rPr lang="en-US" noProof="0" dirty="0"/>
              <a:t>Make scripts that does this movement</a:t>
            </a:r>
            <a:br>
              <a:rPr lang="en-US" noProof="0" dirty="0"/>
            </a:br>
            <a:r>
              <a:rPr lang="en-US" noProof="0" dirty="0"/>
              <a:t>fast, easy, and agile…</a:t>
            </a:r>
          </a:p>
          <a:p>
            <a:pPr lvl="1"/>
            <a:r>
              <a:rPr lang="en-US" dirty="0"/>
              <a:t>Today: Use </a:t>
            </a:r>
            <a:r>
              <a:rPr lang="en-US" dirty="0" err="1"/>
              <a:t>IaC</a:t>
            </a:r>
            <a:r>
              <a:rPr lang="en-US" dirty="0"/>
              <a:t> and tooling…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Again: Speed means we </a:t>
            </a:r>
            <a:r>
              <a:rPr lang="en-US" i="1" noProof="0" dirty="0"/>
              <a:t>will</a:t>
            </a:r>
            <a:r>
              <a:rPr lang="en-US" noProof="0" dirty="0"/>
              <a:t> do it!</a:t>
            </a:r>
          </a:p>
          <a:p>
            <a:endParaRPr lang="en-US" dirty="0"/>
          </a:p>
          <a:p>
            <a:r>
              <a:rPr lang="en-US" noProof="0" dirty="0"/>
              <a:t>Major driver for Docker…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943100"/>
            <a:ext cx="29718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Development Environment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3314700"/>
            <a:ext cx="29718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Staging</a:t>
            </a:r>
            <a:r>
              <a:rPr lang="da-DK" dirty="0"/>
              <a:t> Environment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705600" y="2628900"/>
            <a:ext cx="762000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4686300"/>
            <a:ext cx="29718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Production</a:t>
            </a:r>
            <a:r>
              <a:rPr lang="da-DK" dirty="0"/>
              <a:t> Environment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705600" y="4000500"/>
            <a:ext cx="762000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CI means</a:t>
            </a:r>
          </a:p>
          <a:p>
            <a:pPr lvl="1"/>
            <a:r>
              <a:rPr lang="en-US" noProof="0" dirty="0"/>
              <a:t>Reduced risk</a:t>
            </a:r>
          </a:p>
          <a:p>
            <a:pPr lvl="1"/>
            <a:r>
              <a:rPr lang="en-US" noProof="0" dirty="0"/>
              <a:t>Increases awareness, visibility, of trouble spots</a:t>
            </a:r>
          </a:p>
          <a:p>
            <a:pPr lvl="2"/>
            <a:r>
              <a:rPr lang="en-US" noProof="0" dirty="0"/>
              <a:t>Increases confidence</a:t>
            </a:r>
          </a:p>
          <a:p>
            <a:pPr lvl="1"/>
            <a:r>
              <a:rPr lang="en-US" noProof="0" dirty="0"/>
              <a:t>Combats ‘Broken Windows Syndrome’</a:t>
            </a:r>
          </a:p>
          <a:p>
            <a:endParaRPr lang="en-US" noProof="0" dirty="0"/>
          </a:p>
          <a:p>
            <a:r>
              <a:rPr lang="en-US" noProof="0" dirty="0"/>
              <a:t>Liabilities</a:t>
            </a:r>
          </a:p>
          <a:p>
            <a:pPr lvl="1"/>
            <a:r>
              <a:rPr lang="en-US" noProof="0" dirty="0"/>
              <a:t>Tools suite in place</a:t>
            </a:r>
          </a:p>
          <a:p>
            <a:pPr lvl="1"/>
            <a:r>
              <a:rPr lang="en-US" noProof="0" dirty="0"/>
              <a:t>Training and habits must be in 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476500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17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CI does </a:t>
            </a:r>
            <a:r>
              <a:rPr lang="en-US" i="1" noProof="0" dirty="0"/>
              <a:t>not require a build-server</a:t>
            </a:r>
            <a:r>
              <a:rPr lang="en-US" noProof="0" dirty="0"/>
              <a:t>. It is a </a:t>
            </a:r>
            <a:r>
              <a:rPr lang="en-US" i="1" noProof="0" dirty="0"/>
              <a:t>practice!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Picture of a computer with a rubber chicken plugged into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86" y="14859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43300"/>
            <a:ext cx="4133850" cy="1304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7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5E8F-485F-4AC0-B642-3B65077BE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Three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419F5-EBC3-4948-BF20-573B92F77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According to Jez </a:t>
            </a:r>
            <a:r>
              <a:rPr lang="en-US" dirty="0" err="1"/>
              <a:t>Humble’s</a:t>
            </a:r>
            <a:r>
              <a:rPr lang="en-US" dirty="0"/>
              <a:t> “Continuous Delivery”</a:t>
            </a:r>
          </a:p>
        </p:txBody>
      </p:sp>
    </p:spTree>
    <p:extLst>
      <p:ext uri="{BB962C8B-B14F-4D97-AF65-F5344CB8AC3E}">
        <p14:creationId xmlns:p14="http://schemas.microsoft.com/office/powerpoint/2010/main" val="226354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FC5D-7B1D-4FBD-9FB0-C5EE480A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really doing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FB1D-58F4-41CC-8429-1ABA27F0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B6AC-2DE3-4E9F-BEB8-B9E613CB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ADA9-8F74-49FE-BDEA-64D6D656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827D-16A7-4E21-8E62-774B8276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F924A-291B-46D2-B298-91B794D2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6041"/>
            <a:ext cx="8220075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3852F-A92B-43CB-B153-3F03E58D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24150"/>
            <a:ext cx="8258175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2D93C-E771-42A6-913B-98D84E810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697287"/>
            <a:ext cx="8410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0C82-22BC-4FB8-A6B5-C4AD27F96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MicroService</a:t>
            </a:r>
            <a:r>
              <a:rPr lang="en-US" dirty="0"/>
              <a:t> Take…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40A66-C4AD-4949-8B37-A65C755C3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395F-DAD4-48DD-97EB-C1E54203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Source – Single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BF04-F51C-4544-A67D-FC4B4D98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services in </a:t>
            </a:r>
            <a:r>
              <a:rPr lang="en-US" b="1" dirty="0"/>
              <a:t>one</a:t>
            </a:r>
            <a:r>
              <a:rPr lang="en-US" dirty="0"/>
              <a:t> Repo, all build in one process</a:t>
            </a:r>
          </a:p>
          <a:p>
            <a:pPr lvl="1"/>
            <a:r>
              <a:rPr lang="en-US" dirty="0"/>
              <a:t>Benefits/liabilities?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26DD5-0F75-445F-95D0-82E1057E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1D517-5ED4-4FA5-985F-CF722AEC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C600-E7D4-4A6F-82E2-947679C1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3C787-DD67-42B9-A1E4-A114CA3C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808">
            <a:off x="438190" y="2469119"/>
            <a:ext cx="7033186" cy="26688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720AC3-1E9A-45F5-8E4A-BBC5F42A6C1A}"/>
              </a:ext>
            </a:extLst>
          </p:cNvPr>
          <p:cNvSpPr/>
          <p:nvPr/>
        </p:nvSpPr>
        <p:spPr>
          <a:xfrm>
            <a:off x="6019800" y="1367883"/>
            <a:ext cx="3048000" cy="1524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Ownership?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Speed?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Broken builds?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What needs deploying?</a:t>
            </a:r>
          </a:p>
        </p:txBody>
      </p:sp>
    </p:spTree>
    <p:extLst>
      <p:ext uri="{BB962C8B-B14F-4D97-AF65-F5344CB8AC3E}">
        <p14:creationId xmlns:p14="http://schemas.microsoft.com/office/powerpoint/2010/main" val="31868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Fowler: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CI requires a</a:t>
            </a:r>
            <a:br>
              <a:rPr lang="en-US" noProof="0" dirty="0"/>
            </a:br>
            <a:r>
              <a:rPr lang="en-US" noProof="0" dirty="0"/>
              <a:t>lot of practices</a:t>
            </a:r>
            <a:br>
              <a:rPr lang="en-US" noProof="0" dirty="0"/>
            </a:br>
            <a:r>
              <a:rPr lang="en-US" noProof="0" dirty="0"/>
              <a:t>to be in</a:t>
            </a:r>
            <a:br>
              <a:rPr lang="en-US" noProof="0" dirty="0"/>
            </a:br>
            <a:r>
              <a:rPr lang="en-US" noProof="0" dirty="0"/>
              <a:t>place…</a:t>
            </a:r>
          </a:p>
          <a:p>
            <a:endParaRPr lang="en-US" dirty="0"/>
          </a:p>
          <a:p>
            <a:r>
              <a:rPr lang="en-US" sz="1800" noProof="0" dirty="0"/>
              <a:t>[Fowler, 2006]</a:t>
            </a:r>
          </a:p>
          <a:p>
            <a:endParaRPr lang="en-US" sz="1800" dirty="0"/>
          </a:p>
          <a:p>
            <a:r>
              <a:rPr lang="en-US" noProof="0" dirty="0"/>
              <a:t>Premise:</a:t>
            </a:r>
          </a:p>
          <a:p>
            <a:pPr lvl="1"/>
            <a:r>
              <a:rPr lang="en-US" dirty="0"/>
              <a:t>Monolith</a:t>
            </a:r>
            <a:br>
              <a:rPr lang="en-US" dirty="0"/>
            </a:br>
            <a:r>
              <a:rPr lang="en-US" dirty="0"/>
              <a:t>focus…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19065"/>
          <a:stretch/>
        </p:blipFill>
        <p:spPr bwMode="auto">
          <a:xfrm>
            <a:off x="2971800" y="1028700"/>
            <a:ext cx="5867400" cy="41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9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118F-0F99-43A4-9614-672B595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Source – Multi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E0D5-0C03-4120-9320-B9921F51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services in one repo, build per service</a:t>
            </a:r>
          </a:p>
          <a:p>
            <a:pPr lvl="1"/>
            <a:r>
              <a:rPr lang="en-US" dirty="0"/>
              <a:t>Benefits/liabilities?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5ED8-DCFA-4EE8-A80A-C5BC17F3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6388E-20BC-4590-B3F3-55D847ED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F6372-B5F0-43B7-AF5E-AB8FD8D4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2BF76-7A3C-4983-AE5A-4ACD9431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81">
            <a:off x="124265" y="2450274"/>
            <a:ext cx="7063334" cy="28095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C6E0A8-7F45-4A00-9D9B-191263D65D20}"/>
              </a:ext>
            </a:extLst>
          </p:cNvPr>
          <p:cNvSpPr/>
          <p:nvPr/>
        </p:nvSpPr>
        <p:spPr>
          <a:xfrm>
            <a:off x="6019800" y="1367883"/>
            <a:ext cx="3048000" cy="1524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Ownership?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Speed?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Broken builds?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What needs deploying?</a:t>
            </a:r>
          </a:p>
        </p:txBody>
      </p:sp>
    </p:spTree>
    <p:extLst>
      <p:ext uri="{BB962C8B-B14F-4D97-AF65-F5344CB8AC3E}">
        <p14:creationId xmlns:p14="http://schemas.microsoft.com/office/powerpoint/2010/main" val="1291313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CCFA-AEA1-47FC-9B49-905EB162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Source – Multi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170E-7474-4CDB-B7D0-B36B7F0AE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service per repo, one build per service</a:t>
            </a:r>
          </a:p>
          <a:p>
            <a:pPr lvl="1"/>
            <a:r>
              <a:rPr lang="en-US" dirty="0"/>
              <a:t>Benefits/liabilities?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3BD4-2CB3-4422-B06E-C81DADB0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855" y="5296959"/>
            <a:ext cx="2133600" cy="304271"/>
          </a:xfrm>
        </p:spPr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EFBC1-02EF-4796-BE47-7A91235B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A87E1-B612-4B8A-85B6-E76804BB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F3897-5A75-4AFA-830C-098AF68F9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11494"/>
            <a:ext cx="6546226" cy="30320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E58578-E1A6-4579-97CA-47CF8A817556}"/>
              </a:ext>
            </a:extLst>
          </p:cNvPr>
          <p:cNvSpPr/>
          <p:nvPr/>
        </p:nvSpPr>
        <p:spPr>
          <a:xfrm>
            <a:off x="6019800" y="1367883"/>
            <a:ext cx="3048000" cy="1524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Ownership?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Speed?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Broken builds?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What needs deploying?</a:t>
            </a:r>
          </a:p>
        </p:txBody>
      </p:sp>
    </p:spTree>
    <p:extLst>
      <p:ext uri="{BB962C8B-B14F-4D97-AF65-F5344CB8AC3E}">
        <p14:creationId xmlns:p14="http://schemas.microsoft.com/office/powerpoint/2010/main" val="641809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AAB6-3FED-4A29-9D49-85EF3891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 </a:t>
            </a:r>
            <a:r>
              <a:rPr lang="da-DK" dirty="0" err="1"/>
              <a:t>Journeys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6FDD-D277-4822-BC05-F7595272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Triggering</a:t>
            </a:r>
            <a:r>
              <a:rPr lang="da-DK" dirty="0"/>
              <a:t> the E2E tests / </a:t>
            </a:r>
            <a:r>
              <a:rPr lang="da-DK" dirty="0" err="1"/>
              <a:t>journeys</a:t>
            </a:r>
            <a:r>
              <a:rPr lang="da-DK" dirty="0"/>
              <a:t> is </a:t>
            </a:r>
            <a:r>
              <a:rPr lang="da-DK" dirty="0" err="1"/>
              <a:t>also</a:t>
            </a:r>
            <a:r>
              <a:rPr lang="da-DK" dirty="0"/>
              <a:t> a bit more </a:t>
            </a:r>
            <a:r>
              <a:rPr lang="da-DK" dirty="0" err="1"/>
              <a:t>involved</a:t>
            </a:r>
            <a:r>
              <a:rPr lang="da-DK" dirty="0"/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2D15A-1F7B-49AF-AC11-129B4207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34AC-B5BF-4DB6-BC82-765781E6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7EDF-2C6D-430C-AC3D-ADC04314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EE1C14-9D79-414D-8D7C-A1FBB094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3100"/>
            <a:ext cx="7086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2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8741-3472-4A96-8619-3AF93773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5DA2-CBD1-49FF-849F-F3AA6EA4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completeness</a:t>
            </a:r>
          </a:p>
          <a:p>
            <a:pPr lvl="1"/>
            <a:r>
              <a:rPr lang="en-US" dirty="0"/>
              <a:t>Which model is missing? </a:t>
            </a:r>
          </a:p>
          <a:p>
            <a:pPr lvl="1"/>
            <a:r>
              <a:rPr lang="en-US" dirty="0"/>
              <a:t>Does this model have some virtue?</a:t>
            </a:r>
          </a:p>
          <a:p>
            <a:pPr lvl="1"/>
            <a:endParaRPr lang="en-US" dirty="0"/>
          </a:p>
          <a:p>
            <a:r>
              <a:rPr lang="en-US" dirty="0" err="1"/>
              <a:t>SkyCave</a:t>
            </a:r>
            <a:r>
              <a:rPr lang="en-US" dirty="0"/>
              <a:t> is monolith, but…</a:t>
            </a:r>
          </a:p>
          <a:p>
            <a:pPr lvl="1"/>
            <a:r>
              <a:rPr lang="en-US" dirty="0"/>
              <a:t>Which model does is sort of lend itself to?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B2C5-8DC1-4491-B6A6-4646487F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EEA50-0CAA-425C-A08F-F7BC72D8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7C237-F261-47B0-B36C-53FA4E93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3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19065"/>
          <a:stretch/>
        </p:blipFill>
        <p:spPr bwMode="auto">
          <a:xfrm>
            <a:off x="1143000" y="1028700"/>
            <a:ext cx="5867400" cy="41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6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CF8D-78AF-495E-A459-518752A6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F396-EB63-4101-A290-80578A712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Microservices add some complexity</a:t>
            </a:r>
          </a:p>
          <a:p>
            <a:pPr lvl="1"/>
            <a:r>
              <a:rPr lang="en-US" dirty="0"/>
              <a:t>Single source – single build</a:t>
            </a:r>
          </a:p>
          <a:p>
            <a:pPr lvl="1"/>
            <a:r>
              <a:rPr lang="en-US" dirty="0"/>
              <a:t>Single source – multi build</a:t>
            </a:r>
          </a:p>
          <a:p>
            <a:pPr lvl="1"/>
            <a:r>
              <a:rPr lang="en-US" dirty="0"/>
              <a:t>Multi source – multi build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Multi source – </a:t>
            </a:r>
            <a:r>
              <a:rPr lang="en-US"/>
              <a:t>single build (?)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F7E6-296F-44A3-B98C-6A2F5BBA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556E-4188-42FB-88A8-0930C61B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821A-8882-4758-B3BD-ABAD5C76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7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Maintain Single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5257800" cy="4318000"/>
          </a:xfrm>
        </p:spPr>
        <p:txBody>
          <a:bodyPr/>
          <a:lstStyle/>
          <a:p>
            <a:r>
              <a:rPr lang="en-US" b="1" noProof="0" dirty="0"/>
              <a:t>Use</a:t>
            </a:r>
            <a:r>
              <a:rPr lang="en-US" noProof="0" dirty="0"/>
              <a:t> a strong software configuration management tool</a:t>
            </a:r>
          </a:p>
          <a:p>
            <a:pPr lvl="1"/>
            <a:r>
              <a:rPr lang="en-US" noProof="0" dirty="0"/>
              <a:t>Git, Subversion, …</a:t>
            </a:r>
          </a:p>
          <a:p>
            <a:r>
              <a:rPr lang="en-US" noProof="0" dirty="0"/>
              <a:t>Define a </a:t>
            </a:r>
            <a:r>
              <a:rPr lang="en-US" i="1" noProof="0" dirty="0"/>
              <a:t>branching and release management strategy</a:t>
            </a:r>
          </a:p>
          <a:p>
            <a:endParaRPr lang="en-US" i="1" noProof="0" dirty="0"/>
          </a:p>
          <a:p>
            <a:pPr lvl="1"/>
            <a:r>
              <a:rPr lang="en-US" noProof="0" dirty="0"/>
              <a:t>Ex:</a:t>
            </a:r>
          </a:p>
          <a:p>
            <a:pPr lvl="2"/>
            <a:r>
              <a:rPr lang="en-US" noProof="0" dirty="0">
                <a:hlinkClick r:id="rId2"/>
              </a:rPr>
              <a:t>http://nvie.com/posts/a-successful-git-branching-model/</a:t>
            </a:r>
            <a:endParaRPr lang="en-US" noProof="0" dirty="0"/>
          </a:p>
          <a:p>
            <a:pPr lvl="2"/>
            <a:r>
              <a:rPr lang="en-US" noProof="0" dirty="0">
                <a:hlinkClick r:id="rId3"/>
              </a:rPr>
              <a:t>https://guides.github.com/introduction/flow/</a:t>
            </a:r>
            <a:endParaRPr lang="en-US" dirty="0"/>
          </a:p>
          <a:p>
            <a:pPr lvl="2"/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2" descr="http://nvie.com/img/git-model@2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90807"/>
            <a:ext cx="1905000" cy="2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6540C-B1ED-432B-A8C8-385786A3B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823760"/>
            <a:ext cx="3152775" cy="11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Automate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Use</a:t>
            </a:r>
            <a:r>
              <a:rPr lang="en-US" noProof="0" dirty="0"/>
              <a:t> a build tool</a:t>
            </a:r>
          </a:p>
          <a:p>
            <a:pPr lvl="1"/>
            <a:r>
              <a:rPr lang="en-US" noProof="0" dirty="0"/>
              <a:t>Gradle, Maven, Ant, …</a:t>
            </a:r>
          </a:p>
          <a:p>
            <a:endParaRPr lang="en-US" noProof="0" dirty="0"/>
          </a:p>
          <a:p>
            <a:r>
              <a:rPr lang="en-US" noProof="0" dirty="0"/>
              <a:t>Litmus test on New Machine</a:t>
            </a:r>
          </a:p>
          <a:p>
            <a:pPr lvl="1"/>
            <a:r>
              <a:rPr lang="en-US" i="1" noProof="0" dirty="0"/>
              <a:t>Check out source, issue a </a:t>
            </a:r>
            <a:r>
              <a:rPr lang="en-US" b="1" i="1" noProof="0" dirty="0"/>
              <a:t>single</a:t>
            </a:r>
            <a:r>
              <a:rPr lang="en-US" i="1" noProof="0" dirty="0"/>
              <a:t> command, and it should be running!</a:t>
            </a:r>
          </a:p>
          <a:p>
            <a:pPr lvl="1"/>
            <a:endParaRPr lang="en-US" i="1" dirty="0"/>
          </a:p>
          <a:p>
            <a:pPr lvl="1"/>
            <a:r>
              <a:rPr lang="en-US" noProof="0" dirty="0"/>
              <a:t>Does your </a:t>
            </a:r>
            <a:r>
              <a:rPr lang="en-US" noProof="0" dirty="0" err="1"/>
              <a:t>SkyCave</a:t>
            </a:r>
            <a:r>
              <a:rPr lang="en-US" noProof="0" dirty="0"/>
              <a:t> pass the litmus test?</a:t>
            </a:r>
          </a:p>
          <a:p>
            <a:pPr lvl="1"/>
            <a:endParaRPr lang="en-US" i="1" noProof="0" dirty="0"/>
          </a:p>
          <a:p>
            <a:pPr lvl="1"/>
            <a:endParaRPr lang="en-US" i="1" noProof="0" dirty="0"/>
          </a:p>
          <a:p>
            <a:pPr lvl="1"/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Self-Testing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Make</a:t>
            </a:r>
            <a:r>
              <a:rPr lang="en-US" noProof="0" dirty="0"/>
              <a:t> the build do</a:t>
            </a:r>
          </a:p>
          <a:p>
            <a:pPr lvl="1"/>
            <a:r>
              <a:rPr lang="en-US" noProof="0" dirty="0"/>
              <a:t>Compile, </a:t>
            </a:r>
            <a:r>
              <a:rPr lang="en-US" b="1" noProof="0" dirty="0"/>
              <a:t>run (all) test suites</a:t>
            </a:r>
            <a:r>
              <a:rPr lang="en-US" noProof="0" dirty="0"/>
              <a:t>, run</a:t>
            </a:r>
          </a:p>
          <a:p>
            <a:pPr lvl="1"/>
            <a:endParaRPr lang="en-US" noProof="0" dirty="0"/>
          </a:p>
          <a:p>
            <a:r>
              <a:rPr lang="en-US" noProof="0" dirty="0"/>
              <a:t>Built into the Test-Driven Development process…</a:t>
            </a:r>
          </a:p>
          <a:p>
            <a:endParaRPr lang="en-US" dirty="0"/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Run all </a:t>
            </a:r>
            <a:r>
              <a:rPr lang="en-US" b="1" dirty="0"/>
              <a:t>unit test suites</a:t>
            </a:r>
            <a:r>
              <a:rPr lang="en-US" b="1" i="1" dirty="0"/>
              <a:t> </a:t>
            </a:r>
            <a:r>
              <a:rPr lang="en-US" dirty="0"/>
              <a:t>on every build on dev machine</a:t>
            </a:r>
          </a:p>
          <a:p>
            <a:pPr lvl="2"/>
            <a:r>
              <a:rPr lang="en-US" dirty="0"/>
              <a:t>But not the </a:t>
            </a:r>
            <a:r>
              <a:rPr lang="en-US" b="1" dirty="0"/>
              <a:t>integration test suites</a:t>
            </a:r>
            <a:r>
              <a:rPr lang="en-US" b="1" i="1" dirty="0"/>
              <a:t> </a:t>
            </a:r>
            <a:r>
              <a:rPr lang="en-US" dirty="0"/>
              <a:t>that exercise the out-of-process tests. They are too slow</a:t>
            </a:r>
          </a:p>
          <a:p>
            <a:pPr lvl="1"/>
            <a:r>
              <a:rPr lang="en-US" dirty="0"/>
              <a:t>Use a CI approach to </a:t>
            </a:r>
            <a:r>
              <a:rPr lang="en-US" b="1" dirty="0"/>
              <a:t>run all test suites </a:t>
            </a:r>
            <a:r>
              <a:rPr lang="en-US" dirty="0"/>
              <a:t>that include the integration test suites</a:t>
            </a:r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Commit to Master Every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‘High frequency’ is the ideal !</a:t>
            </a:r>
          </a:p>
          <a:p>
            <a:r>
              <a:rPr lang="en-US" b="1" noProof="0" dirty="0"/>
              <a:t>Commit</a:t>
            </a:r>
            <a:r>
              <a:rPr lang="en-US" noProof="0" dirty="0"/>
              <a:t> to the integration/master branch frequently</a:t>
            </a:r>
          </a:p>
          <a:p>
            <a:endParaRPr lang="en-US" b="1" noProof="0" dirty="0"/>
          </a:p>
          <a:p>
            <a:r>
              <a:rPr lang="en-US" noProof="0" dirty="0"/>
              <a:t>Integration is communication and early feedback</a:t>
            </a:r>
          </a:p>
          <a:p>
            <a:pPr lvl="1"/>
            <a:r>
              <a:rPr lang="en-US" noProof="0" dirty="0"/>
              <a:t>Finding the integration defect today is better than tomorrow</a:t>
            </a:r>
          </a:p>
          <a:p>
            <a:r>
              <a:rPr lang="en-US" noProof="0" dirty="0"/>
              <a:t>In line with TDD principle</a:t>
            </a:r>
          </a:p>
          <a:p>
            <a:pPr lvl="1"/>
            <a:r>
              <a:rPr lang="en-US" i="1" noProof="0" dirty="0"/>
              <a:t>Take small steps!</a:t>
            </a:r>
          </a:p>
          <a:p>
            <a:pPr lvl="1"/>
            <a:endParaRPr lang="en-US" i="1" dirty="0"/>
          </a:p>
          <a:p>
            <a:r>
              <a:rPr lang="en-US" i="1" noProof="0" dirty="0"/>
              <a:t>GitHub Flow</a:t>
            </a:r>
            <a:r>
              <a:rPr lang="en-US" noProof="0" dirty="0"/>
              <a:t> is a simple branch model supporting this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Every Commit is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Every commit </a:t>
            </a:r>
            <a:r>
              <a:rPr lang="en-US" b="1" noProof="0" dirty="0"/>
              <a:t>must</a:t>
            </a:r>
            <a:r>
              <a:rPr lang="en-US" noProof="0" dirty="0"/>
              <a:t> trigger integration build on build server</a:t>
            </a:r>
          </a:p>
          <a:p>
            <a:pPr lvl="1"/>
            <a:r>
              <a:rPr lang="en-US" dirty="0"/>
              <a:t>But – commit to which branch? 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Manually</a:t>
            </a:r>
          </a:p>
          <a:p>
            <a:pPr lvl="1"/>
            <a:r>
              <a:rPr lang="en-US" noProof="0" dirty="0"/>
              <a:t>Go to integration server; checkout out, and build (=test)</a:t>
            </a:r>
          </a:p>
          <a:p>
            <a:endParaRPr lang="en-US" noProof="0" dirty="0"/>
          </a:p>
          <a:p>
            <a:r>
              <a:rPr lang="en-US" noProof="0" dirty="0"/>
              <a:t>Continuous Integration Server</a:t>
            </a:r>
          </a:p>
          <a:p>
            <a:pPr lvl="1"/>
            <a:r>
              <a:rPr lang="en-US" noProof="0" dirty="0"/>
              <a:t>Dedicated software and machine</a:t>
            </a:r>
          </a:p>
          <a:p>
            <a:pPr lvl="1"/>
            <a:r>
              <a:rPr lang="en-US" noProof="0" dirty="0"/>
              <a:t>Bitbucket/Gitlab pipelines…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47CC9-2E51-458E-8603-4EE5EE5F7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3510280"/>
            <a:ext cx="260096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Fix Broken Builds Immediately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You </a:t>
            </a:r>
            <a:r>
              <a:rPr lang="en-US" b="1" noProof="0" dirty="0"/>
              <a:t>must</a:t>
            </a:r>
            <a:r>
              <a:rPr lang="en-US" noProof="0" dirty="0"/>
              <a:t> fix any integration defects immediately as they appear</a:t>
            </a:r>
          </a:p>
          <a:p>
            <a:pPr lvl="1"/>
            <a:r>
              <a:rPr lang="en-US" noProof="0" dirty="0"/>
              <a:t>Kent Beck: ”Nobody has a higher priority task than fixing the build”</a:t>
            </a:r>
          </a:p>
          <a:p>
            <a:r>
              <a:rPr lang="en-US" noProof="0" dirty="0"/>
              <a:t>In CI, you strive to have a deliverable product at all times!</a:t>
            </a:r>
          </a:p>
          <a:p>
            <a:endParaRPr lang="en-US" noProof="0" dirty="0"/>
          </a:p>
          <a:p>
            <a:r>
              <a:rPr lang="en-US" noProof="0" dirty="0"/>
              <a:t>One resort: </a:t>
            </a:r>
            <a:r>
              <a:rPr lang="en-US" i="1" noProof="0" dirty="0"/>
              <a:t>Revert to last known good build…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Keep the Build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Make</a:t>
            </a:r>
            <a:r>
              <a:rPr lang="en-US" noProof="0" dirty="0"/>
              <a:t> the build fast, so defects are detected fast</a:t>
            </a:r>
          </a:p>
          <a:p>
            <a:pPr lvl="1"/>
            <a:r>
              <a:rPr lang="en-US" noProof="0" dirty="0"/>
              <a:t>What is fast?	10 minutes?	One hour?</a:t>
            </a:r>
          </a:p>
          <a:p>
            <a:pPr lvl="1"/>
            <a:r>
              <a:rPr lang="en-US" noProof="0" dirty="0" err="1"/>
              <a:t>Warstory</a:t>
            </a:r>
            <a:r>
              <a:rPr lang="en-US" noProof="0" dirty="0"/>
              <a:t>:		The 15 minute full compile in the 1990’ies</a:t>
            </a:r>
          </a:p>
          <a:p>
            <a:pPr lvl="2"/>
            <a:r>
              <a:rPr lang="en-US" noProof="0" dirty="0"/>
              <a:t>Meant: you forgot why you started it!</a:t>
            </a:r>
          </a:p>
          <a:p>
            <a:r>
              <a:rPr lang="en-US" noProof="0" dirty="0"/>
              <a:t>Use pipelines and diverse test sets</a:t>
            </a:r>
          </a:p>
          <a:p>
            <a:pPr lvl="1"/>
            <a:r>
              <a:rPr lang="en-US" noProof="0" dirty="0"/>
              <a:t>Smoke testing		Find obvious/big defects</a:t>
            </a:r>
          </a:p>
          <a:p>
            <a:pPr lvl="1"/>
            <a:r>
              <a:rPr lang="en-US" noProof="0" dirty="0"/>
              <a:t>Unit testing		Much is stubbed (like DBs!)</a:t>
            </a:r>
          </a:p>
          <a:p>
            <a:pPr lvl="1"/>
            <a:r>
              <a:rPr lang="en-US" noProof="0" dirty="0"/>
              <a:t>Comprehensive testing	Real DBs are started, filled, and tested</a:t>
            </a:r>
          </a:p>
          <a:p>
            <a:r>
              <a:rPr lang="en-US" noProof="0" dirty="0"/>
              <a:t>Two staged pipeline</a:t>
            </a:r>
          </a:p>
          <a:p>
            <a:pPr lvl="1"/>
            <a:r>
              <a:rPr lang="en-US" noProof="0" dirty="0"/>
              <a:t>First-stage: Just unit tests (“very fast=10min” ?); </a:t>
            </a:r>
          </a:p>
          <a:p>
            <a:pPr lvl="1"/>
            <a:r>
              <a:rPr lang="en-US" noProof="0" dirty="0"/>
              <a:t>Second-stage: Comprehensive (hours);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1166</Words>
  <Application>Microsoft Office PowerPoint</Application>
  <PresentationFormat>On-screen Show (16:10)</PresentationFormat>
  <Paragraphs>242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Microservices and DevOps</vt:lpstr>
      <vt:lpstr>Fowler: Practices</vt:lpstr>
      <vt:lpstr>Maintain Single Repository</vt:lpstr>
      <vt:lpstr>Automate Build</vt:lpstr>
      <vt:lpstr>Self-Testing Build</vt:lpstr>
      <vt:lpstr>Commit to Master Every Day</vt:lpstr>
      <vt:lpstr>Every Commit is Integration</vt:lpstr>
      <vt:lpstr>Fix Broken Builds Immediately</vt:lpstr>
      <vt:lpstr>Keep the Build Fast</vt:lpstr>
      <vt:lpstr>Test in Clone of Production Env</vt:lpstr>
      <vt:lpstr>Easy to Get Latest Executable</vt:lpstr>
      <vt:lpstr>Everyone Can See What’s Happening</vt:lpstr>
      <vt:lpstr>Automate Deployment</vt:lpstr>
      <vt:lpstr>Discussion</vt:lpstr>
      <vt:lpstr>Discussion</vt:lpstr>
      <vt:lpstr>The Three Question</vt:lpstr>
      <vt:lpstr>Are we really doing it?</vt:lpstr>
      <vt:lpstr>MicroService Take…</vt:lpstr>
      <vt:lpstr>Single Source – Single Build</vt:lpstr>
      <vt:lpstr>Single Source – Multi Build</vt:lpstr>
      <vt:lpstr>Multi Source – Multi Build</vt:lpstr>
      <vt:lpstr>Test Journeys</vt:lpstr>
      <vt:lpstr>Discussion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85</cp:revision>
  <dcterms:created xsi:type="dcterms:W3CDTF">2006-08-16T00:00:00Z</dcterms:created>
  <dcterms:modified xsi:type="dcterms:W3CDTF">2021-09-29T09:56:20Z</dcterms:modified>
</cp:coreProperties>
</file>